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5"/>
  </p:sldMasterIdLst>
  <p:notesMasterIdLst>
    <p:notesMasterId r:id="rId32"/>
  </p:notesMasterIdLst>
  <p:sldIdLst>
    <p:sldId id="291" r:id="rId6"/>
    <p:sldId id="283" r:id="rId7"/>
    <p:sldId id="285" r:id="rId8"/>
    <p:sldId id="274" r:id="rId9"/>
    <p:sldId id="263" r:id="rId10"/>
    <p:sldId id="293" r:id="rId11"/>
    <p:sldId id="264" r:id="rId12"/>
    <p:sldId id="265" r:id="rId13"/>
    <p:sldId id="268" r:id="rId14"/>
    <p:sldId id="269" r:id="rId15"/>
    <p:sldId id="270" r:id="rId16"/>
    <p:sldId id="272" r:id="rId17"/>
    <p:sldId id="294" r:id="rId18"/>
    <p:sldId id="296" r:id="rId19"/>
    <p:sldId id="295" r:id="rId20"/>
    <p:sldId id="273" r:id="rId21"/>
    <p:sldId id="282" r:id="rId22"/>
    <p:sldId id="279" r:id="rId23"/>
    <p:sldId id="297" r:id="rId24"/>
    <p:sldId id="280" r:id="rId25"/>
    <p:sldId id="281" r:id="rId26"/>
    <p:sldId id="290" r:id="rId27"/>
    <p:sldId id="286" r:id="rId28"/>
    <p:sldId id="292" r:id="rId29"/>
    <p:sldId id="266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E816D-0CFC-4B37-A2F0-5265DD029DFF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BB489-79B1-43AE-BF51-AE83BE3E57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3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79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1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58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7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0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7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07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90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38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63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2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6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4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8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01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45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14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66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0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6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6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18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04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0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BB489-79B1-43AE-BF51-AE83BE3E57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4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DCAEF-53A5-47A9-B1F5-F61F0312046B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F9AB-D2EF-4D27-A4A0-656F5865CC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8568" y="857250"/>
            <a:ext cx="4913805" cy="786384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38109" y="1668922"/>
            <a:ext cx="2632805" cy="406622"/>
          </a:xfrm>
        </p:spPr>
        <p:txBody>
          <a:bodyPr>
            <a:normAutofit fontScale="92500" lnSpcReduction="10000"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0341" y="3621660"/>
            <a:ext cx="3868340" cy="1534636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1500" dirty="0">
                <a:cs typeface="B Yagut" panose="00000400000000000000" pitchFamily="2" charset="-78"/>
              </a:rPr>
              <a:t>مهندس </a:t>
            </a:r>
            <a:r>
              <a:rPr lang="fa-IR" sz="15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buNone/>
            </a:pPr>
            <a:r>
              <a:rPr lang="fa-IR" sz="1500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buNone/>
            </a:pPr>
            <a:r>
              <a:rPr lang="fa-IR" sz="15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1500" b="1" dirty="0">
                <a:cs typeface="B Yagut" panose="00000400000000000000" pitchFamily="2" charset="-78"/>
              </a:rPr>
              <a:t>داراب</a:t>
            </a:r>
            <a:endParaRPr lang="en-US" sz="1500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15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1500" b="1" dirty="0">
                <a:cs typeface="B Yagut" panose="00000400000000000000" pitchFamily="2" charset="-78"/>
              </a:rPr>
              <a:t>شیراز</a:t>
            </a:r>
            <a:endParaRPr lang="en-US" sz="15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56582" y="1872234"/>
            <a:ext cx="3887391" cy="324326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152" y="2717768"/>
            <a:ext cx="4090845" cy="2763441"/>
          </a:xfrm>
        </p:spPr>
        <p:txBody>
          <a:bodyPr>
            <a:normAutofit/>
          </a:bodyPr>
          <a:lstStyle/>
          <a:p>
            <a:pPr algn="r" rtl="1"/>
            <a:r>
              <a:rPr lang="fa-IR" sz="1500" dirty="0">
                <a:cs typeface="B Yagut" panose="00000400000000000000" pitchFamily="2" charset="-78"/>
              </a:rPr>
              <a:t>حیطه درس: </a:t>
            </a:r>
            <a:r>
              <a:rPr lang="fa-IR" sz="1500" b="1" dirty="0">
                <a:cs typeface="B Yagut" panose="00000400000000000000" pitchFamily="2" charset="-78"/>
              </a:rPr>
              <a:t>بهداشت حرفه ای</a:t>
            </a:r>
          </a:p>
          <a:p>
            <a:pPr algn="r" rtl="1"/>
            <a:r>
              <a:rPr lang="fa-IR" sz="1500" dirty="0"/>
              <a:t>تاریخ آخرین بازنگری: </a:t>
            </a:r>
            <a:r>
              <a:rPr lang="fa-IR" sz="1500" dirty="0" smtClean="0">
                <a:cs typeface="B Yagut" panose="00000400000000000000" pitchFamily="2" charset="-78"/>
              </a:rPr>
              <a:t>7اردیبهشت </a:t>
            </a:r>
            <a:r>
              <a:rPr lang="fa-IR" sz="1500" dirty="0">
                <a:cs typeface="B Yagut" panose="00000400000000000000" pitchFamily="2" charset="-78"/>
              </a:rPr>
              <a:t>1399</a:t>
            </a:r>
          </a:p>
          <a:p>
            <a:pPr algn="r" rtl="1"/>
            <a:r>
              <a:rPr lang="fa-IR" sz="1500" dirty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1500" dirty="0">
                <a:cs typeface="B Yagut" panose="00000400000000000000" pitchFamily="2" charset="-78"/>
              </a:rPr>
              <a:t> نام فایل: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formhae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behdasht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herfaee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-v-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dastorol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amalhae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an-edite1</a:t>
            </a:r>
            <a:endParaRPr lang="fa-IR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47263" y="2256759"/>
            <a:ext cx="1014494" cy="1078793"/>
          </a:xfrm>
          <a:prstGeom prst="rect">
            <a:avLst/>
          </a:prstGeom>
          <a:noFill/>
        </p:spPr>
      </p:pic>
      <p:pic>
        <p:nvPicPr>
          <p:cNvPr id="2" name="سلا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1481" y="587727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3954997"/>
            <a:ext cx="7200800" cy="2714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1406" y="1242586"/>
            <a:ext cx="89297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b="1" dirty="0" smtClean="0">
                <a:cs typeface="B Yagut" pitchFamily="2" charset="-78"/>
              </a:rPr>
              <a:t>منظور </a:t>
            </a:r>
            <a:r>
              <a:rPr lang="fa-IR" sz="2000" b="1" dirty="0">
                <a:cs typeface="B Yagut" pitchFamily="2" charset="-78"/>
              </a:rPr>
              <a:t>از </a:t>
            </a:r>
            <a:r>
              <a:rPr lang="fa-IR" sz="2000" b="1" dirty="0" smtClean="0">
                <a:cs typeface="B Yagut" pitchFamily="2" charset="-78"/>
              </a:rPr>
              <a:t> </a:t>
            </a:r>
            <a:r>
              <a:rPr lang="fa-IR" sz="2000" b="1" dirty="0">
                <a:cs typeface="B Yagut" pitchFamily="2" charset="-78"/>
              </a:rPr>
              <a:t>خدمات بهداشت </a:t>
            </a:r>
            <a:r>
              <a:rPr lang="fa-IR" sz="2000" b="1" dirty="0" smtClean="0">
                <a:cs typeface="B Yagut" pitchFamily="2" charset="-78"/>
              </a:rPr>
              <a:t>حرفه ای</a:t>
            </a:r>
            <a:endParaRPr lang="fa-IR" sz="2000" b="1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cs typeface="B Yagut" pitchFamily="2" charset="-78"/>
              </a:rPr>
              <a:t>مراكز </a:t>
            </a:r>
            <a:r>
              <a:rPr lang="fa-IR" sz="2800" b="1" dirty="0">
                <a:cs typeface="B Yagut" pitchFamily="2" charset="-78"/>
              </a:rPr>
              <a:t>دولتي</a:t>
            </a:r>
            <a:r>
              <a:rPr lang="fa-IR" sz="2000" dirty="0">
                <a:cs typeface="B Yagut" pitchFamily="2" charset="-78"/>
              </a:rPr>
              <a:t>: </a:t>
            </a:r>
            <a:r>
              <a:rPr lang="fa-IR" sz="2000" dirty="0" smtClean="0">
                <a:cs typeface="B Yagut" pitchFamily="2" charset="-78"/>
              </a:rPr>
              <a:t>واحدهاي </a:t>
            </a:r>
            <a:r>
              <a:rPr lang="fa-IR" sz="2000" dirty="0">
                <a:cs typeface="B Yagut" pitchFamily="2" charset="-78"/>
              </a:rPr>
              <a:t>تابعه دانشگاه هاي علوم </a:t>
            </a:r>
            <a:r>
              <a:rPr lang="fa-IR" sz="2000" dirty="0" smtClean="0">
                <a:cs typeface="B Yagut" pitchFamily="2" charset="-78"/>
              </a:rPr>
              <a:t>پزشكی</a:t>
            </a:r>
            <a:endParaRPr lang="fa-IR" sz="20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cs typeface="B Yagut" pitchFamily="2" charset="-78"/>
              </a:rPr>
              <a:t>مراكز </a:t>
            </a:r>
            <a:r>
              <a:rPr lang="fa-IR" sz="2800" b="1" dirty="0">
                <a:cs typeface="B Yagut" pitchFamily="2" charset="-78"/>
              </a:rPr>
              <a:t>خصوصي</a:t>
            </a:r>
            <a:r>
              <a:rPr lang="fa-IR" sz="2000" dirty="0">
                <a:cs typeface="B Yagut" pitchFamily="2" charset="-78"/>
              </a:rPr>
              <a:t>: شامل واحدهاي </a:t>
            </a:r>
            <a:r>
              <a:rPr lang="fa-IR" sz="2000" dirty="0" smtClean="0">
                <a:cs typeface="B Yagut" pitchFamily="2" charset="-78"/>
              </a:rPr>
              <a:t>خصوصی دارای مجوز.</a:t>
            </a:r>
            <a:endParaRPr lang="fa-IR" sz="20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cs typeface="B Yagut" pitchFamily="2" charset="-78"/>
              </a:rPr>
              <a:t>ساير</a:t>
            </a:r>
            <a:r>
              <a:rPr lang="fa-IR" sz="2000" dirty="0" smtClean="0">
                <a:cs typeface="B Yagut" pitchFamily="2" charset="-78"/>
              </a:rPr>
              <a:t>:</a:t>
            </a:r>
            <a:endParaRPr lang="en-US" sz="2000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59272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Yagut" pitchFamily="2" charset="-78"/>
              </a:rPr>
              <a:t>توزيع شاغلين </a:t>
            </a:r>
            <a:r>
              <a:rPr lang="fa-IR" sz="2800" b="1" dirty="0" smtClean="0">
                <a:cs typeface="B Yagut" pitchFamily="2" charset="-78"/>
              </a:rPr>
              <a:t>بهره</a:t>
            </a:r>
            <a:r>
              <a:rPr lang="fa-IR" sz="2800" b="1" dirty="0" smtClean="0">
                <a:cs typeface="B Zar"/>
              </a:rPr>
              <a:t>‌</a:t>
            </a:r>
            <a:r>
              <a:rPr lang="fa-IR" sz="2800" b="1" dirty="0" smtClean="0">
                <a:cs typeface="B Yagut" pitchFamily="2" charset="-78"/>
              </a:rPr>
              <a:t>مند </a:t>
            </a:r>
            <a:r>
              <a:rPr lang="fa-IR" sz="2800" b="1" dirty="0">
                <a:cs typeface="B Yagut" pitchFamily="2" charset="-78"/>
              </a:rPr>
              <a:t>از خدمات بهداشت </a:t>
            </a:r>
            <a:r>
              <a:rPr lang="fa-IR" sz="2800" b="1" dirty="0" smtClean="0">
                <a:cs typeface="B Yagut" pitchFamily="2" charset="-78"/>
              </a:rPr>
              <a:t>حرفه‌اي </a:t>
            </a:r>
            <a:r>
              <a:rPr lang="fa-IR" sz="2800" b="1" dirty="0">
                <a:cs typeface="B Yagut" pitchFamily="2" charset="-78"/>
              </a:rPr>
              <a:t>به تفكيك نوع خدمت و واحد ارائه دهنده خدمت</a:t>
            </a:r>
            <a:endParaRPr lang="en-US" sz="2800" dirty="0">
              <a:cs typeface="B Yagut" pitchFamily="2" charset="-78"/>
            </a:endParaRPr>
          </a:p>
        </p:txBody>
      </p:sp>
      <p:pic>
        <p:nvPicPr>
          <p:cNvPr id="2" name="توزیع شاغلین خدما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249990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30"/>
    </mc:Choice>
    <mc:Fallback xmlns="">
      <p:transition spd="slow" advTm="81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257" y="4429132"/>
            <a:ext cx="873946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1071546"/>
            <a:ext cx="8715436" cy="323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35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مفهوم علامت </a:t>
            </a:r>
            <a:r>
              <a:rPr lang="fa-IR" sz="2400" dirty="0" smtClean="0">
                <a:cs typeface="B Yagut" pitchFamily="2" charset="-78"/>
              </a:rPr>
              <a:t>√  و  نامناسب علامت ×  و خط تیره -</a:t>
            </a:r>
          </a:p>
          <a:p>
            <a:pPr algn="r" rtl="1">
              <a:lnSpc>
                <a:spcPts val="35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آب </a:t>
            </a:r>
            <a:r>
              <a:rPr lang="fa-IR" sz="2400" b="1" dirty="0">
                <a:cs typeface="B Yagut" pitchFamily="2" charset="-78"/>
              </a:rPr>
              <a:t>آشاميدني</a:t>
            </a:r>
            <a:r>
              <a:rPr lang="fa-IR" sz="2400" dirty="0">
                <a:cs typeface="B Yagut" pitchFamily="2" charset="-78"/>
              </a:rPr>
              <a:t>: </a:t>
            </a:r>
            <a:r>
              <a:rPr lang="fa-IR" sz="2400" dirty="0" smtClean="0">
                <a:cs typeface="B Yagut" pitchFamily="2" charset="-78"/>
              </a:rPr>
              <a:t>وابسته به تعداد کارگر</a:t>
            </a:r>
            <a:endParaRPr lang="fa-IR" sz="2400" dirty="0">
              <a:cs typeface="B Yagut" pitchFamily="2" charset="-78"/>
            </a:endParaRPr>
          </a:p>
          <a:p>
            <a:pPr algn="r" rtl="1">
              <a:lnSpc>
                <a:spcPts val="35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تعداد دستشويي، توالت و </a:t>
            </a:r>
            <a:r>
              <a:rPr lang="fa-IR" sz="2400" b="1" dirty="0"/>
              <a:t>حمام/ دوش: </a:t>
            </a:r>
            <a:r>
              <a:rPr lang="fa-IR" sz="2400" b="1" dirty="0" smtClean="0">
                <a:cs typeface="B Yagut" pitchFamily="2" charset="-78"/>
              </a:rPr>
              <a:t>: </a:t>
            </a:r>
            <a:r>
              <a:rPr lang="fa-IR" sz="2400" dirty="0" smtClean="0">
                <a:cs typeface="B Yagut" pitchFamily="2" charset="-78"/>
              </a:rPr>
              <a:t>وابسته به تعداد کارگر</a:t>
            </a:r>
          </a:p>
          <a:p>
            <a:pPr algn="r" rtl="1">
              <a:lnSpc>
                <a:spcPts val="3500"/>
              </a:lnSpc>
            </a:pPr>
            <a:endParaRPr lang="fa-IR" sz="2400" dirty="0" smtClean="0">
              <a:solidFill>
                <a:srgbClr val="FF0000"/>
              </a:solidFill>
              <a:cs typeface="B Yagut" pitchFamily="2" charset="-78"/>
            </a:endParaRPr>
          </a:p>
          <a:p>
            <a:pPr algn="r" rtl="1">
              <a:lnSpc>
                <a:spcPts val="3500"/>
              </a:lnSpc>
            </a:pPr>
            <a:r>
              <a:rPr lang="fa-IR" sz="2400" dirty="0" smtClean="0">
                <a:solidFill>
                  <a:srgbClr val="FF0000"/>
                </a:solidFill>
                <a:cs typeface="B Yagut" pitchFamily="2" charset="-78"/>
              </a:rPr>
              <a:t>تبصره مهم</a:t>
            </a:r>
            <a:r>
              <a:rPr lang="fa-IR" sz="2400" dirty="0" smtClean="0">
                <a:cs typeface="B Yagut" pitchFamily="2" charset="-78"/>
              </a:rPr>
              <a:t>: تعداد كاركنان كمتر از 3 نفربا 15 دقيقه پياده روي دسترسی به توالت بهداشتی دسترسی</a:t>
            </a:r>
          </a:p>
          <a:p>
            <a:pPr algn="just" rtl="1">
              <a:lnSpc>
                <a:spcPts val="35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عدم شمول </a:t>
            </a:r>
            <a:r>
              <a:rPr lang="fa-IR" sz="2400" b="1" dirty="0" smtClean="0"/>
              <a:t>:</a:t>
            </a:r>
            <a:endParaRPr lang="fa-IR" sz="2400" dirty="0" smtClean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596" y="71414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>
                <a:cs typeface="B Yagut" pitchFamily="2" charset="-78"/>
              </a:rPr>
              <a:t>تأسيسات و تسهيلات بهداشتي كارگاه </a:t>
            </a:r>
            <a:r>
              <a:rPr lang="fa-IR" sz="2800" b="1" dirty="0" smtClean="0">
                <a:cs typeface="B Yagut" pitchFamily="2" charset="-78"/>
              </a:rPr>
              <a:t>(ماده </a:t>
            </a:r>
            <a:r>
              <a:rPr lang="fa-IR" sz="2800" b="1" dirty="0">
                <a:cs typeface="B Yagut" pitchFamily="2" charset="-78"/>
              </a:rPr>
              <a:t>151 قانون </a:t>
            </a:r>
            <a:r>
              <a:rPr lang="fa-IR" sz="2800" b="1" dirty="0" smtClean="0">
                <a:cs typeface="B Yagut" pitchFamily="2" charset="-78"/>
              </a:rPr>
              <a:t>كار) </a:t>
            </a:r>
            <a:r>
              <a:rPr lang="fa-IR" sz="2800" b="1" dirty="0">
                <a:cs typeface="B Yagut" pitchFamily="2" charset="-78"/>
              </a:rPr>
              <a:t>ومراقبتهاي بهداشتي</a:t>
            </a:r>
            <a:endParaRPr lang="en-US" sz="2800" dirty="0">
              <a:cs typeface="B Yagut" pitchFamily="2" charset="-78"/>
            </a:endParaRPr>
          </a:p>
        </p:txBody>
      </p:sp>
      <p:pic>
        <p:nvPicPr>
          <p:cNvPr id="2" name="تاسیسا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31409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40"/>
    </mc:Choice>
    <mc:Fallback xmlns="">
      <p:transition spd="slow" advTm="30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87791"/>
            <a:ext cx="838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>
                <a:cs typeface="B Yagut" pitchFamily="2" charset="-78"/>
              </a:rPr>
              <a:t>صفحه دوم فرم بازرسي بهداشت حرفه اي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14282" y="1505751"/>
            <a:ext cx="871540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fa-I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 </a:t>
            </a:r>
            <a:r>
              <a:rPr kumimoji="0" lang="ar-SA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تأسيسات بهداشتي و عوامل زيان آور محيط كار </a:t>
            </a:r>
            <a:r>
              <a:rPr kumimoji="0" lang="fa-I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طبق </a:t>
            </a:r>
            <a:r>
              <a:rPr kumimoji="0" lang="ar-SA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مواد 156 و 91 قانون كار</a:t>
            </a:r>
            <a:r>
              <a:rPr kumimoji="0" lang="fa-IR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 می باشد</a:t>
            </a:r>
          </a:p>
          <a:p>
            <a:pPr lvl="0" algn="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fa-IR" sz="2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22 سوال و محتوای کلی سوالات  </a:t>
            </a:r>
          </a:p>
          <a:p>
            <a:pPr lvl="2" algn="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sz="2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به </a:t>
            </a:r>
            <a:r>
              <a:rPr kumimoji="0" lang="fa-IR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وضعیت ساختمان</a:t>
            </a:r>
          </a:p>
          <a:p>
            <a:pPr lvl="2" algn="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وجود عامل زیان آور</a:t>
            </a:r>
          </a:p>
          <a:p>
            <a:pPr lvl="2" algn="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 شاغلین در معرض </a:t>
            </a:r>
          </a:p>
          <a:p>
            <a:pPr lvl="2" algn="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کنترل </a:t>
            </a:r>
            <a:r>
              <a:rPr lang="fa-IR" sz="2400" dirty="0" smtClean="0">
                <a:latin typeface="Arial" pitchFamily="34" charset="0"/>
                <a:ea typeface="Times New Roman" pitchFamily="18" charset="0"/>
                <a:cs typeface="B Yagut" pitchFamily="2" charset="-78"/>
              </a:rPr>
              <a:t>عامل</a:t>
            </a:r>
            <a:r>
              <a:rPr kumimoji="0" lang="fa-IR" sz="2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 </a:t>
            </a:r>
          </a:p>
          <a:p>
            <a:pPr algn="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a-IR" sz="2800" dirty="0" smtClean="0">
                <a:latin typeface="Arial" pitchFamily="34" charset="0"/>
                <a:ea typeface="Times New Roman" pitchFamily="18" charset="0"/>
                <a:cs typeface="B Yagut" pitchFamily="2" charset="-78"/>
              </a:rPr>
              <a:t>نحوه تکمیل </a:t>
            </a:r>
            <a:r>
              <a:rPr kumimoji="0" lang="fa-IR" sz="2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سوالهای 14 و 22 </a:t>
            </a:r>
          </a:p>
        </p:txBody>
      </p:sp>
      <p:pic>
        <p:nvPicPr>
          <p:cNvPr id="3" name="صفحه دوم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0375" y="45418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90"/>
    </mc:Choice>
    <mc:Fallback xmlns="">
      <p:transition spd="slow" advTm="6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76672"/>
            <a:ext cx="8601683" cy="5256584"/>
          </a:xfrm>
          <a:prstGeom prst="rect">
            <a:avLst/>
          </a:prstGeom>
        </p:spPr>
      </p:pic>
      <p:pic>
        <p:nvPicPr>
          <p:cNvPr id="4" name="صفحه دوم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3888" y="6097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76672"/>
            <a:ext cx="8601683" cy="5256584"/>
          </a:xfrm>
          <a:prstGeom prst="rect">
            <a:avLst/>
          </a:prstGeom>
        </p:spPr>
      </p:pic>
      <p:pic>
        <p:nvPicPr>
          <p:cNvPr id="4" name="صفحه دوم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1688" y="638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87" y="1196752"/>
            <a:ext cx="8653793" cy="4896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116632"/>
            <a:ext cx="8651727" cy="125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4000" b="1" dirty="0">
                <a:cs typeface="B Yagut" pitchFamily="2" charset="-78"/>
              </a:rPr>
              <a:t>نکات صفحه دوم فرم بازرسي بهداشت حرفه اي</a:t>
            </a:r>
            <a:endParaRPr lang="en-US" sz="4000" dirty="0">
              <a:cs typeface="B Yagut" pitchFamily="2" charset="-78"/>
            </a:endParaRPr>
          </a:p>
          <a:p>
            <a:pPr algn="ctr" rtl="1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4000" dirty="0" smtClean="0">
                <a:latin typeface="Arial" pitchFamily="34" charset="0"/>
                <a:ea typeface="Times New Roman" pitchFamily="18" charset="0"/>
                <a:cs typeface="B Yagut" pitchFamily="2" charset="-78"/>
              </a:rPr>
              <a:t>(نحوه </a:t>
            </a:r>
            <a:r>
              <a:rPr lang="fa-IR" sz="4000" dirty="0">
                <a:latin typeface="Arial" pitchFamily="34" charset="0"/>
                <a:ea typeface="Times New Roman" pitchFamily="18" charset="0"/>
                <a:cs typeface="B Yagut" pitchFamily="2" charset="-78"/>
              </a:rPr>
              <a:t>تکمیل سوالهای 14 و 22 </a:t>
            </a:r>
            <a:r>
              <a:rPr lang="fa-IR" sz="4000" dirty="0" smtClean="0">
                <a:latin typeface="Arial" pitchFamily="34" charset="0"/>
                <a:ea typeface="Times New Roman" pitchFamily="18" charset="0"/>
                <a:cs typeface="B Yagut" pitchFamily="2" charset="-78"/>
              </a:rPr>
              <a:t>)</a:t>
            </a:r>
            <a:endParaRPr lang="fa-IR" sz="4000" dirty="0">
              <a:latin typeface="Arial" pitchFamily="34" charset="0"/>
              <a:ea typeface="Times New Roman" pitchFamily="18" charset="0"/>
              <a:cs typeface="B Yagut" pitchFamily="2" charset="-78"/>
            </a:endParaRPr>
          </a:p>
        </p:txBody>
      </p:sp>
      <p:pic>
        <p:nvPicPr>
          <p:cNvPr id="4" name="ستون 14 و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463" y="6151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20" y="71414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 smtClean="0">
                <a:cs typeface="B Yagut" pitchFamily="2" charset="-78"/>
              </a:rPr>
              <a:t>نکات صفحه </a:t>
            </a:r>
            <a:r>
              <a:rPr lang="fa-IR" sz="3600" b="1" dirty="0">
                <a:cs typeface="B Yagut" pitchFamily="2" charset="-78"/>
              </a:rPr>
              <a:t>دوم فرم بازرسي بهداشت حرفه اي</a:t>
            </a:r>
            <a:endParaRPr lang="en-US" sz="3600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596" y="4286256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 smtClean="0">
                <a:cs typeface="B Yagut" pitchFamily="2" charset="-78"/>
              </a:rPr>
              <a:t>در </a:t>
            </a:r>
            <a:r>
              <a:rPr lang="fa-IR" sz="2400" dirty="0">
                <a:cs typeface="B Yagut" pitchFamily="2" charset="-78"/>
              </a:rPr>
              <a:t>كارگاهی </a:t>
            </a:r>
            <a:r>
              <a:rPr lang="fa-IR" sz="2400" dirty="0" smtClean="0">
                <a:cs typeface="B Yagut" pitchFamily="2" charset="-78"/>
              </a:rPr>
              <a:t>چند کارگر و تنوع عوامل زیان آور داشته باشیم</a:t>
            </a:r>
            <a:endParaRPr lang="en-US" sz="2400" dirty="0">
              <a:cs typeface="B Yagut" pitchFamily="2" charset="-78"/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929198"/>
            <a:ext cx="871935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7158" y="1500174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dirty="0">
                <a:cs typeface="B Yagut" pitchFamily="2" charset="-78"/>
              </a:rPr>
              <a:t>در صورتيكه شاغلين </a:t>
            </a:r>
            <a:r>
              <a:rPr lang="fa-IR" sz="2400" dirty="0" smtClean="0">
                <a:cs typeface="B Yagut" pitchFamily="2" charset="-78"/>
              </a:rPr>
              <a:t>در معرض چند عامل زیان آور باشند</a:t>
            </a:r>
            <a:endParaRPr lang="en-US" sz="2400" dirty="0">
              <a:cs typeface="B Yagut" pitchFamily="2" charset="-78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8" y="2357430"/>
            <a:ext cx="9072594" cy="107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نکات صفحه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450" y="3544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86050" y="214290"/>
            <a:ext cx="3416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 smtClean="0">
                <a:cs typeface="B Yagut" pitchFamily="2" charset="-78"/>
              </a:rPr>
              <a:t>فرم گزارش دهی</a:t>
            </a:r>
            <a:endParaRPr lang="en-US" sz="4400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844" y="1285861"/>
            <a:ext cx="88583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b="1" dirty="0" smtClean="0">
                <a:cs typeface="B Yagut" pitchFamily="2" charset="-78"/>
              </a:rPr>
              <a:t>مسئول تکمیل این فرم</a:t>
            </a:r>
            <a:r>
              <a:rPr lang="fa-IR" sz="2400" dirty="0" smtClean="0">
                <a:cs typeface="B Yagut" pitchFamily="2" charset="-78"/>
              </a:rPr>
              <a:t>: 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درخانه هاي بهداشت توسط بهورز 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بصورت شش ماهه و سالانه 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محل استخراج: اطلاعات ثبت شده در فرمهاي بازديد كارگاهي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محل ارسال: مرکز خدمات جامع سلامت</a:t>
            </a:r>
          </a:p>
          <a:p>
            <a:pPr algn="just" rtl="1"/>
            <a:r>
              <a:rPr lang="fa-IR" sz="2400" dirty="0" smtClean="0">
                <a:cs typeface="B Yagut" pitchFamily="2" charset="-78"/>
              </a:rPr>
              <a:t>محتویات فرم:</a:t>
            </a:r>
          </a:p>
          <a:p>
            <a:pPr algn="just" rtl="1"/>
            <a:r>
              <a:rPr lang="fa-IR" sz="2400" dirty="0" smtClean="0">
                <a:cs typeface="B Yagut" pitchFamily="2" charset="-78"/>
              </a:rPr>
              <a:t>دارای 9 قسمت می باشد. و در آن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وضعیت توزیع کارگاهها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وضعیت دسترسی به خدمات بهداشت حرفه ای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عوامل زیان آور و تعداد شاغلین در معرض عوامل زیان آور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وضعیت تاسیسات و تسهیلات جنبی کارگاه ها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وضعیت تعداد شاغلینی که از وسال حفاظت فردی استفاده مینمایند</a:t>
            </a:r>
          </a:p>
          <a:p>
            <a:pPr lvl="2" algn="just" rtl="1"/>
            <a:r>
              <a:rPr lang="fa-IR" sz="2400" dirty="0" smtClean="0">
                <a:cs typeface="B Yagut" pitchFamily="2" charset="-78"/>
              </a:rPr>
              <a:t>وضعیت شیف کار</a:t>
            </a:r>
          </a:p>
          <a:p>
            <a:pPr algn="just" rtl="1"/>
            <a:endParaRPr lang="fa-IR" sz="2400" dirty="0" smtClean="0">
              <a:cs typeface="B Yagut" pitchFamily="2" charset="-78"/>
            </a:endParaRPr>
          </a:p>
        </p:txBody>
      </p:sp>
      <p:pic>
        <p:nvPicPr>
          <p:cNvPr id="2" name="گزارش ده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738" y="7064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938135"/>
            <a:ext cx="8503968" cy="329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786050" y="214290"/>
            <a:ext cx="3416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 smtClean="0">
                <a:cs typeface="B Yagut" pitchFamily="2" charset="-78"/>
              </a:rPr>
              <a:t>فرم گزارش دهی</a:t>
            </a:r>
            <a:endParaRPr lang="en-US" sz="4400" dirty="0">
              <a:cs typeface="B Yagut" pitchFamily="2" charset="-78"/>
            </a:endParaRPr>
          </a:p>
        </p:txBody>
      </p:sp>
      <p:pic>
        <p:nvPicPr>
          <p:cNvPr id="2" name="فرم گزارش دهی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63" y="5441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5"/>
          <a:srcRect l="49226" r="1562"/>
          <a:stretch/>
        </p:blipFill>
        <p:spPr bwMode="auto">
          <a:xfrm>
            <a:off x="857806" y="742379"/>
            <a:ext cx="7272808" cy="305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/>
          <a:srcRect r="50388"/>
          <a:stretch/>
        </p:blipFill>
        <p:spPr bwMode="auto">
          <a:xfrm>
            <a:off x="827584" y="3861048"/>
            <a:ext cx="708911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786050" y="-99392"/>
            <a:ext cx="3416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 smtClean="0">
                <a:cs typeface="B Yagut" pitchFamily="2" charset="-78"/>
              </a:rPr>
              <a:t>فرم گزارش دهی</a:t>
            </a:r>
            <a:endParaRPr lang="en-US" sz="4400" dirty="0">
              <a:cs typeface="B Yagut" pitchFamily="2" charset="-78"/>
            </a:endParaRPr>
          </a:p>
        </p:txBody>
      </p:sp>
      <p:pic>
        <p:nvPicPr>
          <p:cNvPr id="5" name="جدول 2 و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163" y="5756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945" y="476672"/>
            <a:ext cx="8858280" cy="124149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rtl="1"/>
            <a:r>
              <a:rPr lang="fa-IR" sz="4400" kern="2000" dirty="0" smtClean="0">
                <a:cs typeface="B Yagut" pitchFamily="2" charset="-78"/>
              </a:rPr>
              <a:t>فرم های بهداشت حرفه ای و دستورالعمل</a:t>
            </a:r>
            <a:r>
              <a:rPr lang="fa-IR" sz="4400" kern="2000" dirty="0" smtClean="0">
                <a:cs typeface="B Zar"/>
              </a:rPr>
              <a:t>‌</a:t>
            </a:r>
            <a:r>
              <a:rPr lang="fa-IR" sz="4400" kern="2000" dirty="0" smtClean="0">
                <a:cs typeface="B Yagut" pitchFamily="2" charset="-78"/>
              </a:rPr>
              <a:t>های آن</a:t>
            </a:r>
          </a:p>
        </p:txBody>
      </p:sp>
      <p:sp>
        <p:nvSpPr>
          <p:cNvPr id="3" name="Rectangle 2"/>
          <p:cNvSpPr/>
          <p:nvPr/>
        </p:nvSpPr>
        <p:spPr>
          <a:xfrm>
            <a:off x="1696766" y="2031628"/>
            <a:ext cx="593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cs typeface="B Yagut" pitchFamily="2" charset="-78"/>
              </a:rPr>
              <a:t>(فرم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itchFamily="2" charset="-78"/>
              </a:rPr>
              <a:t>های کارگاهی و فرم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itchFamily="2" charset="-78"/>
              </a:rPr>
              <a:t>های گزارش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itchFamily="2" charset="-78"/>
              </a:rPr>
              <a:t>دهی)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528724" y="2938086"/>
            <a:ext cx="42707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5400" b="1" dirty="0">
                <a:cs typeface="B Yagut" panose="00000400000000000000" pitchFamily="2" charset="-78"/>
              </a:rPr>
              <a:t>بهداشت حرفه ای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86040"/>
          <a:stretch/>
        </p:blipFill>
        <p:spPr>
          <a:xfrm>
            <a:off x="616995" y="4183099"/>
            <a:ext cx="8094178" cy="1584176"/>
          </a:xfrm>
          <a:prstGeom prst="rect">
            <a:avLst/>
          </a:prstGeom>
        </p:spPr>
      </p:pic>
      <p:pic>
        <p:nvPicPr>
          <p:cNvPr id="7" name="نام در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0213" y="6219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0"/>
    </mc:Choice>
    <mc:Fallback xmlns="">
      <p:transition spd="slow" advTm="17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/>
          <a:srcRect b="11324"/>
          <a:stretch/>
        </p:blipFill>
        <p:spPr bwMode="auto">
          <a:xfrm>
            <a:off x="179512" y="1317498"/>
            <a:ext cx="8860880" cy="211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512" y="3789039"/>
            <a:ext cx="8860880" cy="19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786050" y="214290"/>
            <a:ext cx="3416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 smtClean="0">
                <a:cs typeface="B Yagut" pitchFamily="2" charset="-78"/>
              </a:rPr>
              <a:t>فرم گزارش دهی</a:t>
            </a:r>
            <a:endParaRPr lang="en-US" sz="4400" dirty="0">
              <a:cs typeface="B Yagut" pitchFamily="2" charset="-78"/>
            </a:endParaRPr>
          </a:p>
        </p:txBody>
      </p:sp>
      <p:pic>
        <p:nvPicPr>
          <p:cNvPr id="2" name="جدول 3 و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0063" y="6519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983731"/>
            <a:ext cx="8892893" cy="14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708920"/>
            <a:ext cx="8892893" cy="306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786050" y="214290"/>
            <a:ext cx="34163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 smtClean="0">
                <a:cs typeface="B Yagut" pitchFamily="2" charset="-78"/>
              </a:rPr>
              <a:t>فرم گزارش دهی</a:t>
            </a:r>
            <a:endParaRPr lang="en-US" sz="4400" dirty="0">
              <a:cs typeface="B Yagut" pitchFamily="2" charset="-78"/>
            </a:endParaRPr>
          </a:p>
        </p:txBody>
      </p:sp>
      <p:pic>
        <p:nvPicPr>
          <p:cNvPr id="2" name="جدول 5 تا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513" y="5824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3174" y="214290"/>
            <a:ext cx="4572000" cy="102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400" dirty="0" smtClean="0">
                <a:cs typeface="B Yagut" pitchFamily="2" charset="-78"/>
              </a:rPr>
              <a:t>خلاصه و نتیجه گیری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20" y="1428736"/>
            <a:ext cx="8572560" cy="391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Yagut" pitchFamily="2" charset="-78"/>
              </a:rPr>
              <a:t>در این فصل نحوه تکمیل فرمهای بازدید کارگاههای تک واحدی و گزارش دهی آموزش داده شد. مهارت بهورز در تکمیل صحیح این فرمها بسیار اهمیت دارد و می تواند در تکمیل بانک اطلاعاتی کشوری در خصوص کارگاه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های زیر بیست نفر بسیار موثر باشد. از طرفی مسئول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ای شهرستان میتواند اقدامات لازم اصلاحی و آموزشی را در دستور کار قرار دهد.</a:t>
            </a:r>
          </a:p>
        </p:txBody>
      </p:sp>
      <p:pic>
        <p:nvPicPr>
          <p:cNvPr id="2" name="خلاص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25" y="5168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102" y="1700808"/>
            <a:ext cx="8358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فرم </a:t>
            </a:r>
            <a:r>
              <a:rPr lang="fa-IR" sz="2400" dirty="0">
                <a:cs typeface="B Yagut" pitchFamily="2" charset="-78"/>
              </a:rPr>
              <a:t>بازدید کارگاه تک واحدی به چه منظور تکمیل </a:t>
            </a:r>
            <a:r>
              <a:rPr lang="fa-IR" sz="2400" dirty="0" smtClean="0">
                <a:cs typeface="B Yagut" pitchFamily="2" charset="-78"/>
              </a:rPr>
              <a:t>می‌گردد؟</a:t>
            </a:r>
            <a:endParaRPr lang="fa-IR" sz="2400" dirty="0">
              <a:cs typeface="B Yagut" pitchFamily="2" charset="-78"/>
            </a:endParaRPr>
          </a:p>
          <a:p>
            <a:pPr marL="457200" indent="-45720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فرم بازدید کارگاه تک واحدی چند صفحه است و شامل چه قسمت‌هایی می‌باشد؟  </a:t>
            </a:r>
            <a:endParaRPr lang="fa-IR" sz="2400" dirty="0">
              <a:cs typeface="B Yagut" pitchFamily="2" charset="-78"/>
            </a:endParaRPr>
          </a:p>
          <a:p>
            <a:pPr marL="457200" lvl="0" indent="-45720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توضیح </a:t>
            </a:r>
            <a:r>
              <a:rPr lang="fa-IR" sz="2400" dirty="0" smtClean="0">
                <a:cs typeface="B Yagut" pitchFamily="2" charset="-78"/>
              </a:rPr>
              <a:t>دهید </a:t>
            </a:r>
            <a:r>
              <a:rPr lang="fa-IR" sz="2400" dirty="0">
                <a:cs typeface="B Yagut" pitchFamily="2" charset="-78"/>
              </a:rPr>
              <a:t>در فرم گزارش دهی چه اطلاعاتی موجود </a:t>
            </a:r>
            <a:r>
              <a:rPr lang="fa-IR" sz="2400" dirty="0" smtClean="0">
                <a:cs typeface="B Yagut" pitchFamily="2" charset="-78"/>
              </a:rPr>
              <a:t>بوده </a:t>
            </a:r>
            <a:r>
              <a:rPr lang="fa-IR" sz="2400" dirty="0">
                <a:cs typeface="B Yagut" pitchFamily="2" charset="-78"/>
              </a:rPr>
              <a:t>و اجزای آن را بیان </a:t>
            </a:r>
            <a:r>
              <a:rPr lang="fa-IR" sz="2400" dirty="0" smtClean="0">
                <a:cs typeface="B Yagut" pitchFamily="2" charset="-78"/>
              </a:rPr>
              <a:t>نمائید؟</a:t>
            </a:r>
          </a:p>
          <a:p>
            <a:pPr marL="457200" lvl="0" indent="-45720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 smtClean="0">
                <a:cs typeface="B Yagut" pitchFamily="2" charset="-78"/>
              </a:rPr>
              <a:t>استثناعات تکمیل صفحه دوم فرم بازدید کارگاه تک واحدی بیان نمائید؟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1934" y="214290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dirty="0" smtClean="0">
                <a:cs typeface="B Yagut" pitchFamily="2" charset="-78"/>
              </a:rPr>
              <a:t>پرسش و تمرین</a:t>
            </a:r>
          </a:p>
        </p:txBody>
      </p:sp>
      <p:pic>
        <p:nvPicPr>
          <p:cNvPr id="5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025" y="460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305342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از یک کارگاه بازدید نموده فرم </a:t>
            </a:r>
            <a:r>
              <a:rPr lang="fa-IR" sz="2400" dirty="0">
                <a:cs typeface="B Yagut" pitchFamily="2" charset="-78"/>
              </a:rPr>
              <a:t>بازدید کارگاه تک واحدی </a:t>
            </a:r>
            <a:r>
              <a:rPr lang="fa-IR" sz="2400" dirty="0" smtClean="0">
                <a:cs typeface="B Yagut" pitchFamily="2" charset="-78"/>
              </a:rPr>
              <a:t>بدون کمک مربی تکمیل نمائید؟  </a:t>
            </a:r>
            <a:endParaRPr lang="fa-IR" sz="2400" dirty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فرم </a:t>
            </a:r>
            <a:r>
              <a:rPr lang="fa-IR" sz="2400" dirty="0">
                <a:cs typeface="B Yagut" pitchFamily="2" charset="-78"/>
              </a:rPr>
              <a:t>گزارش دهی را </a:t>
            </a:r>
            <a:r>
              <a:rPr lang="fa-IR" sz="2400" dirty="0" smtClean="0">
                <a:cs typeface="B Yagut" pitchFamily="2" charset="-78"/>
              </a:rPr>
              <a:t>بدون کمک مربی تکمیل نمائید؟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1934" y="214290"/>
            <a:ext cx="4572000" cy="102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400" dirty="0" smtClean="0">
                <a:cs typeface="B Yagut" pitchFamily="2" charset="-78"/>
              </a:rPr>
              <a:t>تمرین عملی</a:t>
            </a:r>
          </a:p>
        </p:txBody>
      </p:sp>
      <p:pic>
        <p:nvPicPr>
          <p:cNvPr id="4" name="تمرین عم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1263" y="4159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5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1500174"/>
            <a:ext cx="86439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rtl="1">
              <a:lnSpc>
                <a:spcPct val="200000"/>
              </a:lnSpc>
              <a:buFont typeface="+mj-lt"/>
              <a:buAutoNum type="arabicPeriod"/>
            </a:pP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مركز سلامت محيط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وكار، </a:t>
            </a:r>
            <a:r>
              <a:rPr lang="fa-IR" sz="2400" dirty="0" smtClean="0">
                <a:cs typeface="B Yagut" pitchFamily="2" charset="-78"/>
              </a:rPr>
              <a:t>راهنماي تكميل فرم </a:t>
            </a:r>
            <a:r>
              <a:rPr lang="fa-IR" sz="2400" dirty="0">
                <a:cs typeface="B Yagut" pitchFamily="2" charset="-78"/>
              </a:rPr>
              <a:t>بازرسي بهداشت حرفه </a:t>
            </a:r>
            <a:r>
              <a:rPr lang="fa-IR" sz="2400" dirty="0" smtClean="0">
                <a:cs typeface="B Yagut" pitchFamily="2" charset="-78"/>
              </a:rPr>
              <a:t>اي، معاونت بهداشت </a:t>
            </a:r>
          </a:p>
          <a:p>
            <a:pPr marL="457200" lvl="0" indent="-457200" algn="just" rtl="1">
              <a:lnSpc>
                <a:spcPct val="200000"/>
              </a:lnSpc>
              <a:buFont typeface="+mj-lt"/>
              <a:buAutoNum type="arabicPeriod"/>
            </a:pP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مركز سلامت محيط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وكار، </a:t>
            </a:r>
            <a:r>
              <a:rPr lang="fa-IR" sz="2400" dirty="0" smtClean="0">
                <a:cs typeface="B Yagut" pitchFamily="2" charset="-78"/>
              </a:rPr>
              <a:t>راهنماي تكميل فرم گزارش دهی بهداشت حرفه اي، معاونت بهداشت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3702" y="214290"/>
            <a:ext cx="2026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cs typeface="B Yagut" pitchFamily="2" charset="-78"/>
              </a:rPr>
              <a:t>فهرست منابع</a:t>
            </a:r>
            <a:endParaRPr lang="en-US" sz="3200" dirty="0"/>
          </a:p>
        </p:txBody>
      </p:sp>
      <p:pic>
        <p:nvPicPr>
          <p:cNvPr id="4" name="خداحافظ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988" y="4117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8596" y="3200400"/>
            <a:ext cx="8072494" cy="1752600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 smtClean="0"/>
              <a:t>اموربهورزی معاونت بهداشتی</a:t>
            </a:r>
            <a:endParaRPr lang="en-US" dirty="0" smtClean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72816"/>
            <a:ext cx="88583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b="1" dirty="0" smtClean="0">
                <a:cs typeface="B Yagut" panose="00000400000000000000" pitchFamily="2" charset="-78"/>
              </a:rPr>
              <a:t>انتظار می‌رود فراگیر پس از مطالعه این درس بتواند</a:t>
            </a:r>
            <a:endParaRPr lang="fa-IR" sz="24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بیان نماید که فرم بازدید کارگاه تک واحدی به چه منظور تکمیل میگردد.  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بتواند از یک کارگاه بازدید نموده و فرم بازدید تک واحدی را تکمیل نماید.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توضیح دهد در فرم گزارش دهی چه اطلاعاتی موجود است و اجزای آن را بیان نماید</a:t>
            </a:r>
            <a:r>
              <a:rPr lang="fa-IR" sz="2400" dirty="0" smtClean="0">
                <a:cs typeface="B Yagut" pitchFamily="2" charset="-78"/>
              </a:rPr>
              <a:t>.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</a:t>
            </a:r>
            <a:r>
              <a:rPr lang="fa-IR" sz="2400" dirty="0">
                <a:cs typeface="B Yagut" pitchFamily="2" charset="-78"/>
              </a:rPr>
              <a:t>بیان نماید که فرم </a:t>
            </a:r>
            <a:r>
              <a:rPr lang="fa-IR" sz="2400" dirty="0" smtClean="0">
                <a:cs typeface="B Yagut" pitchFamily="2" charset="-78"/>
              </a:rPr>
              <a:t>گزارش دهی به </a:t>
            </a:r>
            <a:r>
              <a:rPr lang="fa-IR" sz="2400" dirty="0">
                <a:cs typeface="B Yagut" pitchFamily="2" charset="-78"/>
              </a:rPr>
              <a:t>چه منظور تکمیل </a:t>
            </a:r>
            <a:r>
              <a:rPr lang="fa-IR" sz="2400" dirty="0" smtClean="0">
                <a:cs typeface="B Yagut" pitchFamily="2" charset="-78"/>
              </a:rPr>
              <a:t>میشود.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بتواند فرم </a:t>
            </a:r>
            <a:r>
              <a:rPr lang="fa-IR" sz="2400" dirty="0" smtClean="0">
                <a:cs typeface="B Yagut" pitchFamily="2" charset="-78"/>
              </a:rPr>
              <a:t>گزارش دهی را </a:t>
            </a:r>
            <a:r>
              <a:rPr lang="fa-IR" sz="2400" dirty="0">
                <a:cs typeface="B Yagut" pitchFamily="2" charset="-78"/>
              </a:rPr>
              <a:t>تکمیل نماید</a:t>
            </a:r>
            <a:r>
              <a:rPr lang="fa-IR" sz="2400" dirty="0" smtClean="0">
                <a:cs typeface="B Yagut" pitchFamily="2" charset="-78"/>
              </a:rPr>
              <a:t>.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427984" y="116632"/>
            <a:ext cx="4086226" cy="7077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اهداف آموزشی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3" name="اهدا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525" y="57419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0"/>
    </mc:Choice>
    <mc:Fallback xmlns="">
      <p:transition spd="slow" advTm="3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40" y="836712"/>
            <a:ext cx="90011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ضوابط </a:t>
            </a:r>
            <a:r>
              <a:rPr lang="fa-IR" sz="2800" dirty="0">
                <a:cs typeface="B Yagut" pitchFamily="2" charset="-78"/>
              </a:rPr>
              <a:t>كلي فرم کارگاه تک واحدی</a:t>
            </a:r>
            <a:endParaRPr lang="fa-IR" sz="2800" dirty="0" smtClean="0">
              <a:cs typeface="B Yagut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جدول اطلاعات </a:t>
            </a:r>
            <a:r>
              <a:rPr lang="fa-IR" sz="2800" dirty="0">
                <a:cs typeface="B Yagut" pitchFamily="2" charset="-78"/>
              </a:rPr>
              <a:t>عمومی فرم کارگاه تک واحدی</a:t>
            </a:r>
            <a:endParaRPr lang="fa-IR" sz="2800" dirty="0" smtClean="0">
              <a:cs typeface="B Yagut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تعداد شاغلين به تفكيك جنس و </a:t>
            </a:r>
            <a:r>
              <a:rPr lang="fa-IR" sz="2800" dirty="0">
                <a:cs typeface="B Yagut" pitchFamily="2" charset="-78"/>
              </a:rPr>
              <a:t>شيفت </a:t>
            </a:r>
            <a:r>
              <a:rPr lang="fa-IR" sz="2800" dirty="0" smtClean="0">
                <a:cs typeface="B Yagut" pitchFamily="2" charset="-78"/>
              </a:rPr>
              <a:t>در فرم </a:t>
            </a:r>
            <a:r>
              <a:rPr lang="fa-IR" sz="2800" dirty="0">
                <a:cs typeface="B Yagut" pitchFamily="2" charset="-78"/>
              </a:rPr>
              <a:t>کارگاه تک واحدی</a:t>
            </a:r>
            <a:endParaRPr lang="fa-IR" sz="2800" dirty="0" smtClean="0">
              <a:cs typeface="B Yagut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توزيع شاغلين بهره‌مند از خدمات بهداشت حرفه‌اي به تفكيك نوع خدمت و واحد ارائه دهنده خدمت در </a:t>
            </a:r>
            <a:r>
              <a:rPr lang="fa-IR" sz="2800" dirty="0">
                <a:cs typeface="B Yagut" pitchFamily="2" charset="-78"/>
              </a:rPr>
              <a:t>فرم کارگاه تک واحدی</a:t>
            </a:r>
            <a:endParaRPr lang="fa-IR" sz="2800" dirty="0" smtClean="0">
              <a:cs typeface="B Yagut" pitchFamily="2" charset="-78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تأسيسات و تسهيلات بهداشتي كارگاه (ماده 151 قانون كار) </a:t>
            </a:r>
            <a:r>
              <a:rPr lang="fa-IR" sz="2800" dirty="0">
                <a:cs typeface="B Yagut" pitchFamily="2" charset="-78"/>
              </a:rPr>
              <a:t>و مراقبتهاي بهداشتي </a:t>
            </a:r>
            <a:r>
              <a:rPr lang="fa-IR" sz="2800" dirty="0" smtClean="0">
                <a:cs typeface="B Yagut" pitchFamily="2" charset="-78"/>
              </a:rPr>
              <a:t>در فرم </a:t>
            </a:r>
            <a:r>
              <a:rPr lang="fa-IR" sz="2800" dirty="0">
                <a:cs typeface="B Yagut" pitchFamily="2" charset="-78"/>
              </a:rPr>
              <a:t>کارگاه تک واحدی</a:t>
            </a:r>
            <a:endParaRPr lang="fa-IR" sz="2800" dirty="0" smtClean="0">
              <a:cs typeface="B Yagut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فرم گزارش‌دهی</a:t>
            </a: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1929" y="0"/>
            <a:ext cx="13789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0" lang="fa-I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B Yagut" pitchFamily="2" charset="-78"/>
              </a:rPr>
              <a:t>عناوین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</p:txBody>
      </p:sp>
      <p:pic>
        <p:nvPicPr>
          <p:cNvPr id="3" name="عناوی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49009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0"/>
    </mc:Choice>
    <mc:Fallback xmlns="">
      <p:transition spd="slow" advTm="4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5860"/>
            <a:ext cx="90011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b="1" dirty="0">
                <a:cs typeface="B Yagut" pitchFamily="2" charset="-78"/>
              </a:rPr>
              <a:t>ضوابط كلي </a:t>
            </a:r>
            <a:r>
              <a:rPr lang="fa-IR" sz="2800" b="1" dirty="0" smtClean="0">
                <a:cs typeface="B Yagut" pitchFamily="2" charset="-78"/>
              </a:rPr>
              <a:t>فرم:</a:t>
            </a:r>
          </a:p>
          <a:p>
            <a:pPr algn="r" rtl="1"/>
            <a:r>
              <a:rPr lang="fa-IR" sz="2800" b="1" dirty="0" smtClean="0">
                <a:cs typeface="B Yagut" pitchFamily="2" charset="-78"/>
              </a:rPr>
              <a:t>هدف</a:t>
            </a:r>
            <a:r>
              <a:rPr lang="fa-IR" sz="2800" dirty="0" smtClean="0">
                <a:cs typeface="B Yagut" pitchFamily="2" charset="-78"/>
              </a:rPr>
              <a:t>: </a:t>
            </a: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بدست </a:t>
            </a:r>
            <a:r>
              <a:rPr lang="fa-IR" sz="2800" dirty="0">
                <a:cs typeface="B Yagut" pitchFamily="2" charset="-78"/>
              </a:rPr>
              <a:t>آوردن اطلاعاتی </a:t>
            </a:r>
            <a:r>
              <a:rPr lang="fa-IR" sz="2800" dirty="0" smtClean="0">
                <a:cs typeface="B Yagut" pitchFamily="2" charset="-78"/>
              </a:rPr>
              <a:t>از مشخصات </a:t>
            </a:r>
            <a:r>
              <a:rPr lang="fa-IR" sz="2800" dirty="0">
                <a:cs typeface="B Yagut" pitchFamily="2" charset="-78"/>
              </a:rPr>
              <a:t>كارگاه بازديد شده </a:t>
            </a:r>
            <a:endParaRPr lang="fa-IR" sz="2800" dirty="0" smtClean="0">
              <a:cs typeface="B Yagut" pitchFamily="2" charset="-78"/>
            </a:endParaRP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تاريخچه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اي </a:t>
            </a:r>
            <a:r>
              <a:rPr lang="fa-IR" sz="2800" dirty="0">
                <a:cs typeface="B Yagut" pitchFamily="2" charset="-78"/>
              </a:rPr>
              <a:t>از آن جهت بايگانی و دسترسی </a:t>
            </a:r>
            <a:r>
              <a:rPr lang="fa-IR" sz="2800" dirty="0" smtClean="0">
                <a:cs typeface="B Yagut" pitchFamily="2" charset="-78"/>
              </a:rPr>
              <a:t>در مواقع </a:t>
            </a:r>
            <a:r>
              <a:rPr lang="fa-IR" sz="2800" dirty="0">
                <a:cs typeface="B Yagut" pitchFamily="2" charset="-78"/>
              </a:rPr>
              <a:t>لزوم </a:t>
            </a:r>
            <a:endParaRPr lang="fa-IR" sz="2800" dirty="0" smtClean="0">
              <a:cs typeface="B Yagut" pitchFamily="2" charset="-78"/>
            </a:endParaRP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تهیه </a:t>
            </a:r>
            <a:r>
              <a:rPr lang="fa-IR" sz="2800" dirty="0">
                <a:cs typeface="B Yagut" pitchFamily="2" charset="-78"/>
              </a:rPr>
              <a:t>شاخصهاي بهداشت </a:t>
            </a:r>
            <a:r>
              <a:rPr lang="fa-IR" sz="2800" dirty="0" smtClean="0">
                <a:cs typeface="B Yagut" pitchFamily="2" charset="-78"/>
              </a:rPr>
              <a:t>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اي</a:t>
            </a:r>
          </a:p>
          <a:p>
            <a:pPr algn="r" rtl="1"/>
            <a:r>
              <a:rPr lang="fa-IR" sz="2800" b="1" dirty="0" smtClean="0">
                <a:cs typeface="B Yagut" pitchFamily="2" charset="-78"/>
              </a:rPr>
              <a:t>تكميل </a:t>
            </a:r>
            <a:r>
              <a:rPr lang="fa-IR" sz="2800" b="1" dirty="0">
                <a:cs typeface="B Yagut" pitchFamily="2" charset="-78"/>
              </a:rPr>
              <a:t>كننده فرم</a:t>
            </a:r>
            <a:r>
              <a:rPr lang="fa-IR" sz="2800" b="1" dirty="0" smtClean="0">
                <a:cs typeface="B Yagut" pitchFamily="2" charset="-78"/>
              </a:rPr>
              <a:t>: </a:t>
            </a: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بازرس بهداشت حرفه</a:t>
            </a:r>
            <a:r>
              <a:rPr lang="fa-IR" sz="2800" dirty="0" smtClean="0">
                <a:cs typeface="B Zar"/>
              </a:rPr>
              <a:t>‌</a:t>
            </a:r>
            <a:r>
              <a:rPr lang="fa-IR" sz="2800" dirty="0" smtClean="0">
                <a:cs typeface="B Yagut" pitchFamily="2" charset="-78"/>
              </a:rPr>
              <a:t>اي: جهت اقدامات قانونی</a:t>
            </a: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بهورز: جهت پیگیری و آموزش</a:t>
            </a:r>
          </a:p>
          <a:p>
            <a:pPr algn="r" rtl="1"/>
            <a:r>
              <a:rPr lang="fa-IR" sz="2800" b="1" dirty="0" smtClean="0">
                <a:cs typeface="B Yagut" pitchFamily="2" charset="-78"/>
              </a:rPr>
              <a:t>تعریف كارگاه تك واحدي</a:t>
            </a:r>
            <a:r>
              <a:rPr lang="fa-IR" sz="2800" dirty="0" smtClean="0">
                <a:cs typeface="B Yagut" pitchFamily="2" charset="-78"/>
              </a:rPr>
              <a:t>:</a:t>
            </a:r>
          </a:p>
          <a:p>
            <a:pPr algn="r" rtl="1"/>
            <a:r>
              <a:rPr lang="fa-IR" sz="2800" b="1" dirty="0" smtClean="0">
                <a:solidFill>
                  <a:srgbClr val="FF0000"/>
                </a:solidFill>
                <a:cs typeface="B Yagut" pitchFamily="2" charset="-78"/>
              </a:rPr>
              <a:t>توجه</a:t>
            </a:r>
            <a:r>
              <a:rPr lang="fa-IR" sz="2800" dirty="0">
                <a:cs typeface="B Yagut" pitchFamily="2" charset="-78"/>
              </a:rPr>
              <a:t>: در صورت تكميل فرم توسط افراد آموزش ديده مانند بهورزان، كاردانهاي بهداشتی و... و لزوم طرح نواقص در مراجع </a:t>
            </a:r>
            <a:r>
              <a:rPr lang="fa-IR" sz="2800" dirty="0" smtClean="0">
                <a:cs typeface="B Yagut" pitchFamily="2" charset="-78"/>
              </a:rPr>
              <a:t>قضايی فرم </a:t>
            </a:r>
            <a:r>
              <a:rPr lang="fa-IR" sz="2800" dirty="0">
                <a:cs typeface="B Yagut" pitchFamily="2" charset="-78"/>
              </a:rPr>
              <a:t>مزبور بايستی توسط </a:t>
            </a:r>
            <a:r>
              <a:rPr lang="fa-IR" sz="2800" dirty="0">
                <a:solidFill>
                  <a:srgbClr val="FF0000"/>
                </a:solidFill>
                <a:cs typeface="B Yagut" pitchFamily="2" charset="-78"/>
              </a:rPr>
              <a:t>بازرس بهداشت </a:t>
            </a:r>
            <a:r>
              <a:rPr lang="fa-IR" sz="2800" dirty="0" smtClean="0">
                <a:solidFill>
                  <a:srgbClr val="FF0000"/>
                </a:solidFill>
                <a:cs typeface="B Yagut" pitchFamily="2" charset="-78"/>
              </a:rPr>
              <a:t>حرفه</a:t>
            </a:r>
            <a:r>
              <a:rPr lang="fa-IR" sz="2800" dirty="0" smtClean="0">
                <a:solidFill>
                  <a:srgbClr val="FF0000"/>
                </a:solidFill>
                <a:cs typeface="B Zar"/>
              </a:rPr>
              <a:t>‌</a:t>
            </a:r>
            <a:r>
              <a:rPr lang="fa-IR" sz="2800" dirty="0" smtClean="0">
                <a:solidFill>
                  <a:srgbClr val="FF0000"/>
                </a:solidFill>
                <a:cs typeface="B Yagut" pitchFamily="2" charset="-78"/>
              </a:rPr>
              <a:t>اي </a:t>
            </a:r>
            <a:r>
              <a:rPr lang="fa-IR" sz="2800" dirty="0">
                <a:cs typeface="B Yagut" pitchFamily="2" charset="-78"/>
              </a:rPr>
              <a:t>تأييد شده باشد.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8926" y="159229"/>
            <a:ext cx="3126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 smtClean="0">
                <a:cs typeface="B Yagut" pitchFamily="2" charset="-78"/>
              </a:rPr>
              <a:t>ضوابط كلي فرم</a:t>
            </a:r>
            <a:endParaRPr lang="en-US" sz="4000" dirty="0"/>
          </a:p>
        </p:txBody>
      </p:sp>
      <p:pic>
        <p:nvPicPr>
          <p:cNvPr id="4" name="ضوابط کلی فرم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975" y="40227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00"/>
    </mc:Choice>
    <mc:Fallback xmlns="">
      <p:transition spd="slow" advTm="18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8926" y="159229"/>
            <a:ext cx="3126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 smtClean="0">
                <a:cs typeface="B Yagut" pitchFamily="2" charset="-78"/>
              </a:rPr>
              <a:t>ضوابط كلي فرم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5292145" y="1556792"/>
            <a:ext cx="3438762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b="1" dirty="0" smtClean="0">
                <a:cs typeface="B Yagut" pitchFamily="2" charset="-78"/>
              </a:rPr>
              <a:t>تعداد نسخ فرم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cs typeface="B Yagut" pitchFamily="2" charset="-78"/>
              </a:rPr>
              <a:t>محل نگهداری فرم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cs typeface="B Yagut" pitchFamily="2" charset="-78"/>
              </a:rPr>
              <a:t>تعداد صفحات فرم</a:t>
            </a:r>
            <a:endParaRPr lang="en-US" sz="4000" dirty="0"/>
          </a:p>
        </p:txBody>
      </p:sp>
      <p:pic>
        <p:nvPicPr>
          <p:cNvPr id="4" name="اسلاید 2 ضوابط ک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3463" y="4937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1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20"/>
    </mc:Choice>
    <mc:Fallback xmlns="">
      <p:transition spd="slow" advTm="158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006316"/>
            <a:ext cx="8643998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5000"/>
              </a:lnSpc>
            </a:pPr>
            <a:r>
              <a:rPr lang="fa-IR" sz="2800" b="1" dirty="0">
                <a:cs typeface="B Yagut" pitchFamily="2" charset="-78"/>
              </a:rPr>
              <a:t>جدول اطلاعات عمومی</a:t>
            </a:r>
            <a:endParaRPr lang="en-US" sz="2800" dirty="0"/>
          </a:p>
          <a:p>
            <a:pPr algn="r" rtl="1">
              <a:lnSpc>
                <a:spcPts val="5000"/>
              </a:lnSpc>
            </a:pPr>
            <a:r>
              <a:rPr lang="fa-IR" sz="2800" b="1" dirty="0" smtClean="0">
                <a:cs typeface="B Yagut" pitchFamily="2" charset="-78"/>
              </a:rPr>
              <a:t>نام کارگاه:</a:t>
            </a:r>
          </a:p>
          <a:p>
            <a:pPr algn="r" rtl="1">
              <a:lnSpc>
                <a:spcPts val="5000"/>
              </a:lnSpc>
            </a:pPr>
            <a:r>
              <a:rPr lang="fa-IR" sz="2800" b="1" dirty="0" smtClean="0">
                <a:cs typeface="B Yagut" pitchFamily="2" charset="-78"/>
              </a:rPr>
              <a:t>نام کارفرما</a:t>
            </a:r>
            <a:r>
              <a:rPr lang="fa-IR" sz="2000" dirty="0" smtClean="0">
                <a:cs typeface="B Yagut" pitchFamily="2" charset="-78"/>
              </a:rPr>
              <a:t>:.</a:t>
            </a:r>
          </a:p>
          <a:p>
            <a:pPr algn="r" rtl="1">
              <a:lnSpc>
                <a:spcPts val="5000"/>
              </a:lnSpc>
            </a:pPr>
            <a:r>
              <a:rPr lang="fa-IR" sz="3200" b="1" dirty="0">
                <a:cs typeface="B Yagut" pitchFamily="2" charset="-78"/>
              </a:rPr>
              <a:t>نوع مالکیت:</a:t>
            </a:r>
          </a:p>
          <a:p>
            <a:pPr algn="r" rtl="1">
              <a:lnSpc>
                <a:spcPts val="5000"/>
              </a:lnSpc>
            </a:pPr>
            <a:r>
              <a:rPr lang="fa-IR" sz="3200" b="1" dirty="0">
                <a:cs typeface="B Yagut" pitchFamily="2" charset="-78"/>
              </a:rPr>
              <a:t>نوع </a:t>
            </a:r>
            <a:r>
              <a:rPr lang="fa-IR" sz="3200" b="1" dirty="0" smtClean="0">
                <a:cs typeface="B Yagut" pitchFamily="2" charset="-78"/>
              </a:rPr>
              <a:t>كارگاه</a:t>
            </a:r>
            <a:r>
              <a:rPr lang="fa-IR" sz="2000" dirty="0" smtClean="0">
                <a:cs typeface="B Yagut" pitchFamily="2" charset="-78"/>
              </a:rPr>
              <a:t>:</a:t>
            </a:r>
          </a:p>
          <a:p>
            <a:pPr lvl="1" algn="r" rtl="1">
              <a:lnSpc>
                <a:spcPts val="5000"/>
              </a:lnSpc>
              <a:buFont typeface="Wingdings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 </a:t>
            </a:r>
            <a:r>
              <a:rPr lang="fa-IR" sz="2400" b="1" dirty="0">
                <a:cs typeface="B Yagut" pitchFamily="2" charset="-78"/>
              </a:rPr>
              <a:t>خانگي</a:t>
            </a:r>
            <a:r>
              <a:rPr lang="fa-IR" sz="2000" dirty="0">
                <a:cs typeface="B Yagut" pitchFamily="2" charset="-78"/>
              </a:rPr>
              <a:t>: منظور كارگاهی است كه در منزل مسكونی شخص واقع </a:t>
            </a:r>
            <a:r>
              <a:rPr lang="fa-IR" sz="2000" dirty="0" smtClean="0">
                <a:cs typeface="B Yagut" pitchFamily="2" charset="-78"/>
              </a:rPr>
              <a:t>شده است</a:t>
            </a:r>
            <a:endParaRPr lang="fa-IR" sz="2000" dirty="0">
              <a:cs typeface="B Yagut" pitchFamily="2" charset="-78"/>
            </a:endParaRPr>
          </a:p>
          <a:p>
            <a:pPr lvl="1" algn="r" rtl="1">
              <a:lnSpc>
                <a:spcPts val="50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غيرخانگي</a:t>
            </a:r>
            <a:r>
              <a:rPr lang="fa-IR" sz="2000" dirty="0">
                <a:cs typeface="B Yagut" pitchFamily="2" charset="-78"/>
              </a:rPr>
              <a:t>: منظور كارگاهی است كه در محلی غير از محل مسكونی واقع </a:t>
            </a:r>
            <a:r>
              <a:rPr lang="fa-IR" sz="2000" dirty="0" smtClean="0">
                <a:cs typeface="B Yagut" pitchFamily="2" charset="-78"/>
              </a:rPr>
              <a:t>شده است.</a:t>
            </a:r>
            <a:endParaRPr lang="fa-IR" sz="2000" dirty="0">
              <a:cs typeface="B Yagut" pitchFamily="2" charset="-78"/>
            </a:endParaRPr>
          </a:p>
          <a:p>
            <a:pPr lvl="1" algn="r" rtl="1">
              <a:lnSpc>
                <a:spcPts val="50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دائمي</a:t>
            </a:r>
            <a:r>
              <a:rPr lang="fa-IR" sz="2000" dirty="0">
                <a:cs typeface="B Yagut" pitchFamily="2" charset="-78"/>
              </a:rPr>
              <a:t>: كارگاهی است كه بتواند فعاليت خويش را در طی سال انجام </a:t>
            </a:r>
            <a:r>
              <a:rPr lang="fa-IR" sz="2000" dirty="0" smtClean="0">
                <a:cs typeface="B Yagut" pitchFamily="2" charset="-78"/>
              </a:rPr>
              <a:t>دهد.</a:t>
            </a:r>
            <a:endParaRPr lang="fa-IR" sz="2000" dirty="0">
              <a:cs typeface="B Yagut" pitchFamily="2" charset="-78"/>
            </a:endParaRPr>
          </a:p>
          <a:p>
            <a:pPr lvl="1" algn="r" rtl="1">
              <a:lnSpc>
                <a:spcPts val="50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فصلي</a:t>
            </a:r>
            <a:r>
              <a:rPr lang="fa-IR" sz="2000" dirty="0">
                <a:cs typeface="B Yagut" pitchFamily="2" charset="-78"/>
              </a:rPr>
              <a:t>: منظور كارگاهی است كه فعاليت آن وابسته به فصل </a:t>
            </a:r>
            <a:r>
              <a:rPr lang="fa-IR" sz="2000" dirty="0" smtClean="0">
                <a:cs typeface="B Yagut" pitchFamily="2" charset="-78"/>
              </a:rPr>
              <a:t>باشد.</a:t>
            </a:r>
            <a:endParaRPr lang="en-US" sz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137636"/>
            <a:ext cx="3076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b="1" dirty="0" smtClean="0">
                <a:cs typeface="B Yagut" pitchFamily="2" charset="-78"/>
              </a:rPr>
              <a:t>نحوه تکمیل فرم</a:t>
            </a:r>
            <a:endParaRPr lang="en-US" sz="4000" dirty="0"/>
          </a:p>
        </p:txBody>
      </p:sp>
      <p:pic>
        <p:nvPicPr>
          <p:cNvPr id="4" name="نحوه تکمیل فر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" y="13477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60"/>
    </mc:Choice>
    <mc:Fallback xmlns="">
      <p:transition spd="slow" advTm="24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06" y="785794"/>
            <a:ext cx="900115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3600"/>
              </a:lnSpc>
            </a:pPr>
            <a:r>
              <a:rPr lang="fa-IR" sz="2400" b="1" dirty="0">
                <a:cs typeface="B Yagut" pitchFamily="2" charset="-78"/>
              </a:rPr>
              <a:t>جدول اطلاعات عمومی</a:t>
            </a:r>
            <a:endParaRPr lang="en-US" sz="2400" b="1" dirty="0"/>
          </a:p>
          <a:p>
            <a:pPr algn="r" rtl="1">
              <a:lnSpc>
                <a:spcPts val="36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نوع </a:t>
            </a:r>
            <a:r>
              <a:rPr lang="fa-IR" sz="2400" b="1" dirty="0">
                <a:cs typeface="B Yagut" pitchFamily="2" charset="-78"/>
              </a:rPr>
              <a:t>فعاليت</a:t>
            </a:r>
            <a:r>
              <a:rPr lang="fa-IR" sz="2400" dirty="0">
                <a:cs typeface="B Yagut" pitchFamily="2" charset="-78"/>
              </a:rPr>
              <a:t>: </a:t>
            </a:r>
            <a:r>
              <a:rPr lang="fa-IR" sz="2400" dirty="0" smtClean="0">
                <a:cs typeface="B Yagut" pitchFamily="2" charset="-78"/>
              </a:rPr>
              <a:t>در صورتيكه كارگاه </a:t>
            </a:r>
          </a:p>
          <a:p>
            <a:pPr lvl="4" algn="r" rtl="1">
              <a:lnSpc>
                <a:spcPts val="3600"/>
              </a:lnSpc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اقدام به توليد محصولی مینمايد، صنعتی</a:t>
            </a:r>
          </a:p>
          <a:p>
            <a:pPr lvl="4" algn="r" rtl="1">
              <a:lnSpc>
                <a:spcPts val="3600"/>
              </a:lnSpc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خدمتی ارائه دهد، خدماتی</a:t>
            </a:r>
          </a:p>
          <a:p>
            <a:pPr lvl="4" algn="r" rtl="1">
              <a:lnSpc>
                <a:spcPts val="3600"/>
              </a:lnSpc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استخراج كانيها، معدنی</a:t>
            </a:r>
          </a:p>
          <a:p>
            <a:pPr lvl="4" algn="r" rtl="1">
              <a:lnSpc>
                <a:spcPts val="3600"/>
              </a:lnSpc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فعاليت كشاورزي</a:t>
            </a:r>
          </a:p>
          <a:p>
            <a:pPr algn="r" rtl="1">
              <a:lnSpc>
                <a:spcPts val="36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نام محصول اصلي</a:t>
            </a:r>
            <a:r>
              <a:rPr lang="fa-IR" sz="2400" dirty="0" smtClean="0">
                <a:cs typeface="B Yagut" pitchFamily="2" charset="-78"/>
              </a:rPr>
              <a:t>: نام ماده نهايی یا نوع خدمت </a:t>
            </a:r>
          </a:p>
          <a:p>
            <a:pPr algn="r" rtl="1">
              <a:lnSpc>
                <a:spcPts val="3600"/>
              </a:lnSpc>
              <a:buFont typeface="Wingdings" pitchFamily="2" charset="2"/>
              <a:buChar char="Ø"/>
            </a:pPr>
            <a:r>
              <a:rPr lang="fa-IR" sz="2400" b="1" dirty="0" smtClean="0">
                <a:cs typeface="B Yagut" pitchFamily="2" charset="-78"/>
              </a:rPr>
              <a:t>مواد </a:t>
            </a:r>
            <a:r>
              <a:rPr lang="fa-IR" sz="2400" b="1" dirty="0">
                <a:cs typeface="B Yagut" pitchFamily="2" charset="-78"/>
              </a:rPr>
              <a:t>اوليه اصلي</a:t>
            </a:r>
            <a:r>
              <a:rPr lang="fa-IR" sz="2400" dirty="0">
                <a:cs typeface="B Yagut" pitchFamily="2" charset="-78"/>
              </a:rPr>
              <a:t>: </a:t>
            </a:r>
            <a:endParaRPr lang="fa-IR" sz="2400" dirty="0" smtClean="0">
              <a:cs typeface="B Yagut" pitchFamily="2" charset="-78"/>
            </a:endParaRPr>
          </a:p>
          <a:p>
            <a:pPr lvl="4" algn="r" rtl="1">
              <a:lnSpc>
                <a:spcPts val="3600"/>
              </a:lnSpc>
            </a:pPr>
            <a:r>
              <a:rPr lang="fa-IR" sz="2400" dirty="0" smtClean="0">
                <a:cs typeface="B Yagut" pitchFamily="2" charset="-78"/>
              </a:rPr>
              <a:t>تا </a:t>
            </a:r>
            <a:r>
              <a:rPr lang="fa-IR" sz="2400" dirty="0">
                <a:cs typeface="B Yagut" pitchFamily="2" charset="-78"/>
              </a:rPr>
              <a:t>سه مورد </a:t>
            </a:r>
            <a:endParaRPr lang="fa-IR" sz="2400" dirty="0" smtClean="0">
              <a:cs typeface="B Yagut" pitchFamily="2" charset="-78"/>
            </a:endParaRPr>
          </a:p>
          <a:p>
            <a:pPr lvl="4" algn="r" rtl="1">
              <a:lnSpc>
                <a:spcPts val="3600"/>
              </a:lnSpc>
            </a:pPr>
            <a:r>
              <a:rPr lang="fa-IR" sz="2400" dirty="0" smtClean="0">
                <a:cs typeface="B Yagut" pitchFamily="2" charset="-78"/>
              </a:rPr>
              <a:t>بيش </a:t>
            </a:r>
            <a:r>
              <a:rPr lang="fa-IR" sz="2400" dirty="0">
                <a:cs typeface="B Yagut" pitchFamily="2" charset="-78"/>
              </a:rPr>
              <a:t>از 3 </a:t>
            </a:r>
            <a:r>
              <a:rPr lang="fa-IR" sz="2400" dirty="0" smtClean="0">
                <a:cs typeface="B Yagut" pitchFamily="2" charset="-78"/>
              </a:rPr>
              <a:t>ماده</a:t>
            </a:r>
          </a:p>
          <a:p>
            <a:pPr algn="r" rtl="1">
              <a:lnSpc>
                <a:spcPts val="3600"/>
              </a:lnSpc>
            </a:pPr>
            <a:r>
              <a:rPr lang="fa-IR" sz="2400" b="1" dirty="0" smtClean="0">
                <a:cs typeface="B Yagut" pitchFamily="2" charset="-78"/>
              </a:rPr>
              <a:t>كميته حفاظت فني و بهداشت كار</a:t>
            </a:r>
            <a:endParaRPr lang="fa-IR" sz="2400" dirty="0" smtClean="0">
              <a:cs typeface="B Yagut" pitchFamily="2" charset="-78"/>
            </a:endParaRPr>
          </a:p>
          <a:p>
            <a:pPr algn="r" rtl="1">
              <a:lnSpc>
                <a:spcPts val="3600"/>
              </a:lnSpc>
            </a:pPr>
            <a:r>
              <a:rPr lang="fa-IR" sz="2400" b="1" dirty="0" smtClean="0">
                <a:cs typeface="B Yagut" pitchFamily="2" charset="-78"/>
              </a:rPr>
              <a:t>تشكيلات بهداشتي موجود</a:t>
            </a:r>
            <a:r>
              <a:rPr lang="fa-IR" sz="2400" dirty="0" smtClean="0">
                <a:cs typeface="B Yagut" pitchFamily="2" charset="-78"/>
              </a:rPr>
              <a:t>: (ايستگاه بهگر، خانه بهداشت كارگري و ...)</a:t>
            </a:r>
            <a:endParaRPr lang="en-US" sz="2400" dirty="0" smtClean="0">
              <a:cs typeface="B Yagut" pitchFamily="2" charset="-78"/>
            </a:endParaRPr>
          </a:p>
          <a:p>
            <a:pPr algn="r" rtl="1">
              <a:lnSpc>
                <a:spcPts val="3600"/>
              </a:lnSpc>
            </a:pPr>
            <a:endParaRPr lang="en-US" sz="2400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5856" y="82512"/>
            <a:ext cx="3076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b="1" dirty="0" smtClean="0">
                <a:cs typeface="B Yagut" pitchFamily="2" charset="-78"/>
              </a:rPr>
              <a:t>نحوه تکمیل فرم</a:t>
            </a:r>
            <a:endParaRPr lang="en-US" sz="4000" dirty="0"/>
          </a:p>
        </p:txBody>
      </p:sp>
      <p:pic>
        <p:nvPicPr>
          <p:cNvPr id="5" name="نحوه تکمیل فرم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41490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50"/>
    </mc:Choice>
    <mc:Fallback xmlns="">
      <p:transition spd="slow" advTm="15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456799"/>
            <a:ext cx="8001056" cy="3258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1071546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cs typeface="B Yagut" pitchFamily="2" charset="-78"/>
              </a:rPr>
              <a:t>تعداد شاغلين </a:t>
            </a:r>
            <a:r>
              <a:rPr lang="fa-IR" sz="2400" dirty="0">
                <a:cs typeface="B Yagut" pitchFamily="2" charset="-78"/>
              </a:rPr>
              <a:t>در سه نوبت بازديد به </a:t>
            </a:r>
            <a:r>
              <a:rPr lang="fa-IR" sz="2400" b="1" dirty="0">
                <a:cs typeface="B Yagut" pitchFamily="2" charset="-78"/>
              </a:rPr>
              <a:t>تفكيك جنس و شيفت </a:t>
            </a:r>
            <a:r>
              <a:rPr lang="fa-IR" sz="2400" dirty="0">
                <a:cs typeface="B Yagut" pitchFamily="2" charset="-78"/>
              </a:rPr>
              <a:t>كار نوشته میشود: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روزكار: </a:t>
            </a:r>
            <a:r>
              <a:rPr lang="fa-IR" sz="2400" dirty="0" smtClean="0">
                <a:cs typeface="B Yagut" pitchFamily="2" charset="-78"/>
              </a:rPr>
              <a:t>ساعات </a:t>
            </a:r>
            <a:r>
              <a:rPr lang="fa-IR" sz="2400" dirty="0">
                <a:cs typeface="B Yagut" pitchFamily="2" charset="-78"/>
              </a:rPr>
              <a:t>كارشان از ساعت 6 صبح الی </a:t>
            </a:r>
            <a:r>
              <a:rPr lang="fa-IR" sz="2400" dirty="0" smtClean="0">
                <a:cs typeface="B Yagut" pitchFamily="2" charset="-78"/>
              </a:rPr>
              <a:t>16</a:t>
            </a:r>
            <a:endParaRPr lang="fa-IR" sz="24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>
                <a:cs typeface="B Yagut" pitchFamily="2" charset="-78"/>
              </a:rPr>
              <a:t>نوبت كار: </a:t>
            </a:r>
            <a:r>
              <a:rPr lang="fa-IR" sz="2400" dirty="0" smtClean="0">
                <a:cs typeface="B Yagut" pitchFamily="2" charset="-78"/>
              </a:rPr>
              <a:t>در </a:t>
            </a:r>
            <a:r>
              <a:rPr lang="fa-IR" sz="2400" dirty="0">
                <a:cs typeface="B Yagut" pitchFamily="2" charset="-78"/>
              </a:rPr>
              <a:t>خارج از مدت زمان </a:t>
            </a:r>
            <a:r>
              <a:rPr lang="fa-IR" sz="2400" dirty="0" smtClean="0">
                <a:cs typeface="B Yagut" pitchFamily="2" charset="-78"/>
              </a:rPr>
              <a:t>فوق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348" y="142852"/>
            <a:ext cx="764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000" b="1" dirty="0" smtClean="0">
                <a:cs typeface="B Yagut" pitchFamily="2" charset="-78"/>
              </a:rPr>
              <a:t>تعداد شاغلين </a:t>
            </a:r>
            <a:r>
              <a:rPr lang="fa-IR" sz="4000" dirty="0" smtClean="0">
                <a:cs typeface="B Yagut" pitchFamily="2" charset="-78"/>
              </a:rPr>
              <a:t>به </a:t>
            </a:r>
            <a:r>
              <a:rPr lang="fa-IR" sz="4000" b="1" dirty="0" smtClean="0">
                <a:cs typeface="B Yagut" pitchFamily="2" charset="-78"/>
              </a:rPr>
              <a:t>تفكيك جنس و شيفت 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2" name="تعداد شاغلی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963" y="21526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0"/>
    </mc:Choice>
    <mc:Fallback xmlns="">
      <p:transition spd="slow" advTm="2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5NN7CDR5NKU2-831-213</_dlc_DocId>
    <_dlc_DocIdUrl xmlns="1047730d-92e1-4018-9084-d932fd3a7f58">
      <Url>http://www.health.gov.ir/hnd/_layouts/DocIdRedir.aspx?ID=5NN7CDR5NKU2-831-213</Url>
      <Description>5NN7CDR5NKU2-831-213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9F5E556-544F-4F9A-962A-BCB4BFFB6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1E26CC-9246-42FA-85CC-6EB013E4A530}">
  <ds:schemaRefs>
    <ds:schemaRef ds:uri="http://purl.org/dc/dcmitype/"/>
    <ds:schemaRef ds:uri="http://purl.org/dc/elements/1.1/"/>
    <ds:schemaRef ds:uri="http://schemas.microsoft.com/office/2006/metadata/properties"/>
    <ds:schemaRef ds:uri="1047730d-92e1-4018-9084-d932fd3a7f58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12fdc5dc-769e-4543-b10d-fbea3dac441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0179575-2999-46F4-9D74-4A2424DA4B2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0914642-37B3-44F8-BF2D-58EC4B63375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1055</Words>
  <Application>Microsoft Office PowerPoint</Application>
  <PresentationFormat>On-screen Show (4:3)</PresentationFormat>
  <Paragraphs>156</Paragraphs>
  <Slides>26</Slides>
  <Notes>26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 Yagut</vt:lpstr>
      <vt:lpstr>B Zar</vt:lpstr>
      <vt:lpstr>Calibri</vt:lpstr>
      <vt:lpstr>Times New Roman</vt:lpstr>
      <vt:lpstr>Wingdings</vt:lpstr>
      <vt:lpstr>Office Theme</vt:lpstr>
      <vt:lpstr> مشخصات سند</vt:lpstr>
      <vt:lpstr>فرم های بهداشت حرفه ای و دستورالعمل‌های آن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فرمهای بهداشت حرفه ای</dc:title>
  <dc:creator>ahmad</dc:creator>
  <cp:lastModifiedBy>Sima Jalali</cp:lastModifiedBy>
  <cp:revision>164</cp:revision>
  <dcterms:created xsi:type="dcterms:W3CDTF">2020-04-22T15:52:46Z</dcterms:created>
  <dcterms:modified xsi:type="dcterms:W3CDTF">2020-12-07T06:09:22Z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d03e7775-c7fb-4e24-ae9b-c9268ffabc99</vt:lpwstr>
  </property>
</Properties>
</file>